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7" r:id="rId3"/>
    <p:sldId id="268" r:id="rId4"/>
    <p:sldId id="259" r:id="rId5"/>
    <p:sldId id="269" r:id="rId6"/>
    <p:sldId id="260" r:id="rId7"/>
    <p:sldId id="261" r:id="rId8"/>
    <p:sldId id="262" r:id="rId9"/>
    <p:sldId id="264" r:id="rId10"/>
    <p:sldId id="266" r:id="rId11"/>
    <p:sldId id="263" r:id="rId12"/>
    <p:sldId id="267" r:id="rId13"/>
    <p:sldId id="265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E54A05"/>
    <a:srgbClr val="002A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3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9044650-5115-48EB-92DB-AE719024A98B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FB3136C-7A10-42FF-8556-E1E45286C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4650-5115-48EB-92DB-AE719024A98B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136C-7A10-42FF-8556-E1E45286C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4650-5115-48EB-92DB-AE719024A98B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136C-7A10-42FF-8556-E1E45286C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4650-5115-48EB-92DB-AE719024A98B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136C-7A10-42FF-8556-E1E45286C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4650-5115-48EB-92DB-AE719024A98B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136C-7A10-42FF-8556-E1E45286C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4650-5115-48EB-92DB-AE719024A98B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136C-7A10-42FF-8556-E1E45286C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044650-5115-48EB-92DB-AE719024A98B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B3136C-7A10-42FF-8556-E1E45286CE2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9044650-5115-48EB-92DB-AE719024A98B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FB3136C-7A10-42FF-8556-E1E45286C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4650-5115-48EB-92DB-AE719024A98B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136C-7A10-42FF-8556-E1E45286C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4650-5115-48EB-92DB-AE719024A98B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136C-7A10-42FF-8556-E1E45286C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4650-5115-48EB-92DB-AE719024A98B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136C-7A10-42FF-8556-E1E45286C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9044650-5115-48EB-92DB-AE719024A98B}" type="datetimeFigureOut">
              <a:rPr lang="ru-RU" smtClean="0"/>
              <a:t>03.07.2018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FB3136C-7A10-42FF-8556-E1E45286CE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edistoriya.ru/wp-content/uploads/2017/07/pischevaya-allergiya-u-detey-simptomy-i-lechen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305" y="0"/>
            <a:ext cx="920030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0418" name="Picture 2" descr="https://cf.ppt-online.org/files/slide/2/2yOFhWqP6AwUlTG4HSpsfvD0oXI1Mka5QLdJig/slide-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429652" cy="6074494"/>
          </a:xfrm>
        </p:spPr>
        <p:txBody>
          <a:bodyPr/>
          <a:lstStyle/>
          <a:p>
            <a:pPr fontAlgn="base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методы профилактики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/>
              <a:t>очная консультация врача-аллерголога; </a:t>
            </a:r>
            <a:endParaRPr lang="ru-RU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ведение </a:t>
            </a:r>
            <a:r>
              <a:rPr lang="ru-RU" dirty="0" smtClean="0"/>
              <a:t>дневника употребления еды; </a:t>
            </a:r>
            <a:endParaRPr lang="ru-RU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dirty="0" err="1" smtClean="0"/>
              <a:t>гипоаллергенная</a:t>
            </a:r>
            <a:r>
              <a:rPr lang="ru-RU" dirty="0" smtClean="0"/>
              <a:t> </a:t>
            </a:r>
            <a:r>
              <a:rPr lang="ru-RU" dirty="0" smtClean="0"/>
              <a:t>диета</a:t>
            </a:r>
            <a:r>
              <a:rPr lang="ru-RU" dirty="0" smtClean="0"/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/>
              <a:t>исключение из рациона ягод, фруктов в период цветения растений и повышенной влажности воздуха</a:t>
            </a:r>
            <a:r>
              <a:rPr lang="ru-RU" dirty="0" smtClean="0"/>
              <a:t>;</a:t>
            </a:r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/>
              <a:t>потребление продуктов без добавок и иных синтетических веществ; </a:t>
            </a:r>
            <a:endParaRPr lang="ru-RU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придерживаться </a:t>
            </a:r>
            <a:r>
              <a:rPr lang="ru-RU" dirty="0" smtClean="0"/>
              <a:t>полноценного рациона. </a:t>
            </a:r>
            <a:endParaRPr lang="ru-RU" dirty="0" smtClean="0"/>
          </a:p>
          <a:p>
            <a:pPr fontAlgn="base"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 smtClean="0"/>
              <a:t>организм должно поступать достаточное количество кальция, цинка </a:t>
            </a:r>
            <a:r>
              <a:rPr lang="ru-RU" dirty="0" smtClean="0"/>
              <a:t>и витаминов.</a:t>
            </a:r>
          </a:p>
          <a:p>
            <a:pPr fontAlgn="base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55298" name="Picture 2" descr="http://900igr.net/datas/geografija/Tekhnologii-po-geografii/0137-137-Zapomni.jpg"/>
          <p:cNvPicPr>
            <a:picLocks noChangeAspect="1" noChangeArrowheads="1"/>
          </p:cNvPicPr>
          <p:nvPr/>
        </p:nvPicPr>
        <p:blipFill>
          <a:blip r:embed="rId2"/>
          <a:srcRect l="22656" t="29167" r="25000" b="8333"/>
          <a:stretch>
            <a:fillRect/>
          </a:stretch>
        </p:blipFill>
        <p:spPr bwMode="auto">
          <a:xfrm>
            <a:off x="7149689" y="571480"/>
            <a:ext cx="199431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Альтернативные способы лечения аллергии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285860"/>
            <a:ext cx="6429388" cy="58579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Аллергия носит не кратковременный, а хронический характер, и её возникновение не связано с инфицированием, то и методы её лечения следует искать в методах, способных воздействовать на долговременной основе.  Таким образом, изменение образа жизни, окружающей среды, привычек человека следует признать наиболее эффективными способами лечения аллергии. Именно образ и привычки человека являются более значимыми, чем факторы окружающей среды.</a:t>
            </a:r>
            <a:endParaRPr lang="ru-RU" dirty="0"/>
          </a:p>
        </p:txBody>
      </p:sp>
      <p:pic>
        <p:nvPicPr>
          <p:cNvPr id="61444" name="Picture 4" descr="https://media.istockphoto.com/vectors/allergen-food-icons-vector-id1656311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327108"/>
            <a:ext cx="3214678" cy="5256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zsz.pp.ua/wp-content/uploads/2018/02/8e350165b4ca3aa14681c79bfc485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://900igr.net/up/datas/149188/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15370" cy="3643338"/>
          </a:xfrm>
        </p:spPr>
        <p:txBody>
          <a:bodyPr/>
          <a:lstStyle/>
          <a:p>
            <a:r>
              <a:rPr lang="ru-RU" dirty="0" smtClean="0"/>
              <a:t>Это состояние повышенной чувствительности организма к пищевым продуктам, которое развивается при нарушении работы иммунной системы.</a:t>
            </a:r>
            <a:endParaRPr lang="ru-RU" dirty="0"/>
          </a:p>
        </p:txBody>
      </p:sp>
      <p:pic>
        <p:nvPicPr>
          <p:cNvPr id="1026" name="Picture 2" descr="http://mypresentation.ru/documents/275c077ea74e2fe4d54a9c3eaa3daa3f/img14.jpg"/>
          <p:cNvPicPr>
            <a:picLocks noChangeAspect="1" noChangeArrowheads="1"/>
          </p:cNvPicPr>
          <p:nvPr/>
        </p:nvPicPr>
        <p:blipFill>
          <a:blip r:embed="rId2"/>
          <a:srcRect l="55313" t="22500" r="4374" b="5000"/>
          <a:stretch>
            <a:fillRect/>
          </a:stretch>
        </p:blipFill>
        <p:spPr bwMode="auto">
          <a:xfrm>
            <a:off x="5143504" y="2329163"/>
            <a:ext cx="3357586" cy="4528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mypresentation.ru/documents/275c077ea74e2fe4d54a9c3eaa3daa3f/img14.jpg"/>
          <p:cNvPicPr>
            <a:picLocks noChangeAspect="1" noChangeArrowheads="1"/>
          </p:cNvPicPr>
          <p:nvPr/>
        </p:nvPicPr>
        <p:blipFill>
          <a:blip r:embed="rId2"/>
          <a:srcRect l="2813" t="18750" r="44687" b="3749"/>
          <a:stretch>
            <a:fillRect/>
          </a:stretch>
        </p:blipFill>
        <p:spPr bwMode="auto">
          <a:xfrm>
            <a:off x="357158" y="2285992"/>
            <a:ext cx="400052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s://presentacii.ru/documents_2/a9c0ee4733446011b8f8a32d514a3e7f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6" name="Picture 4" descr="https://www.treatment-online.com.ua/images/14_immune_system/14_5_immun/14_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8684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2800" dirty="0" smtClean="0">
                <a:solidFill>
                  <a:srgbClr val="FF0000"/>
                </a:solidFill>
              </a:rPr>
              <a:t>Причины заболевания могут быть следующие: </a:t>
            </a:r>
            <a:endParaRPr lang="ru-RU" sz="12800" dirty="0" smtClean="0">
              <a:solidFill>
                <a:srgbClr val="FF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8800" dirty="0" smtClean="0"/>
              <a:t>наследственная </a:t>
            </a:r>
            <a:r>
              <a:rPr lang="ru-RU" sz="8800" dirty="0" smtClean="0"/>
              <a:t>и генетическая предрасположенность (обосновано, что если кто-то из родных людей мучается аллергическими проявлениями, то это болезнь перейдет по наследству); </a:t>
            </a:r>
            <a:endParaRPr lang="ru-RU" sz="8800" dirty="0" smtClean="0"/>
          </a:p>
          <a:p>
            <a:pPr>
              <a:buFont typeface="Courier New" pitchFamily="49" charset="0"/>
              <a:buChar char="o"/>
            </a:pPr>
            <a:r>
              <a:rPr lang="ru-RU" sz="8800" dirty="0" smtClean="0"/>
              <a:t>человек </a:t>
            </a:r>
            <a:r>
              <a:rPr lang="ru-RU" sz="8800" dirty="0" smtClean="0"/>
              <a:t>имеет вредные привычки (курение, злоупотребление спиртными напитками </a:t>
            </a:r>
            <a:endParaRPr lang="ru-RU" sz="8800" dirty="0" smtClean="0"/>
          </a:p>
          <a:p>
            <a:pPr>
              <a:buFont typeface="Courier New" pitchFamily="49" charset="0"/>
              <a:buChar char="o"/>
            </a:pPr>
            <a:r>
              <a:rPr lang="ru-RU" sz="8800" dirty="0" smtClean="0"/>
              <a:t>несоблюдение </a:t>
            </a:r>
            <a:r>
              <a:rPr lang="ru-RU" sz="8800" dirty="0" smtClean="0"/>
              <a:t>правильного питания (кто питается однообразно, или ест сухомятку, риск развития аллергии увеличивается</a:t>
            </a:r>
            <a:r>
              <a:rPr lang="ru-RU" sz="8800" dirty="0" smtClean="0"/>
              <a:t>);</a:t>
            </a:r>
            <a:r>
              <a:rPr lang="ru-RU" sz="8800" dirty="0" smtClean="0"/>
              <a:t> </a:t>
            </a:r>
            <a:endParaRPr lang="ru-RU" sz="8800" dirty="0" smtClean="0"/>
          </a:p>
          <a:p>
            <a:pPr>
              <a:buFont typeface="Courier New" pitchFamily="49" charset="0"/>
              <a:buChar char="o"/>
            </a:pPr>
            <a:r>
              <a:rPr lang="ru-RU" sz="8800" dirty="0" smtClean="0"/>
              <a:t>продукты </a:t>
            </a:r>
            <a:r>
              <a:rPr lang="ru-RU" sz="8800" dirty="0" smtClean="0"/>
              <a:t>питания, содержащие усилители, красители, канцерогены (эти компоненты организм воспринимает как чужеродное тело, и иммунитет отвечает на их появление ответной реакцией); </a:t>
            </a:r>
            <a:endParaRPr lang="ru-RU" sz="8800" dirty="0" smtClean="0"/>
          </a:p>
          <a:p>
            <a:pPr>
              <a:buFont typeface="Courier New" pitchFamily="49" charset="0"/>
              <a:buChar char="o"/>
            </a:pPr>
            <a:r>
              <a:rPr lang="ru-RU" sz="8800" dirty="0" smtClean="0"/>
              <a:t>беременная </a:t>
            </a:r>
            <a:r>
              <a:rPr lang="ru-RU" sz="8800" dirty="0" smtClean="0"/>
              <a:t>женщина много употребляет продуктов, способных вызвать аллергию у ребенка; </a:t>
            </a:r>
            <a:endParaRPr lang="ru-RU" sz="8800" dirty="0" smtClean="0"/>
          </a:p>
          <a:p>
            <a:pPr>
              <a:buFont typeface="Courier New" pitchFamily="49" charset="0"/>
              <a:buChar char="o"/>
            </a:pPr>
            <a:r>
              <a:rPr lang="ru-RU" sz="8800" dirty="0" smtClean="0"/>
              <a:t>ранний </a:t>
            </a:r>
            <a:r>
              <a:rPr lang="ru-RU" sz="8800" dirty="0" smtClean="0"/>
              <a:t>прикорм грудного ребенка; </a:t>
            </a:r>
            <a:endParaRPr lang="ru-RU" sz="8800" dirty="0" smtClean="0"/>
          </a:p>
          <a:p>
            <a:pPr>
              <a:buFont typeface="Courier New" pitchFamily="49" charset="0"/>
              <a:buChar char="o"/>
            </a:pPr>
            <a:r>
              <a:rPr lang="ru-RU" sz="8800" dirty="0" smtClean="0"/>
              <a:t>прием </a:t>
            </a:r>
            <a:r>
              <a:rPr lang="ru-RU" sz="8800" dirty="0" smtClean="0"/>
              <a:t>лекарственных препаратов для лечения малыша на первом году жизни</a:t>
            </a:r>
            <a:r>
              <a:rPr lang="ru-RU" sz="8800" dirty="0" smtClean="0"/>
              <a:t>;</a:t>
            </a:r>
          </a:p>
          <a:p>
            <a:pPr>
              <a:buFont typeface="Courier New" pitchFamily="49" charset="0"/>
              <a:buChar char="o"/>
            </a:pPr>
            <a:r>
              <a:rPr lang="ru-RU" sz="8800" dirty="0" smtClean="0"/>
              <a:t> </a:t>
            </a:r>
            <a:r>
              <a:rPr lang="ru-RU" sz="8800" dirty="0" smtClean="0"/>
              <a:t>врождённые аномалии пищеварительной системы (печень, желудок); </a:t>
            </a:r>
            <a:endParaRPr lang="ru-RU" sz="8800" dirty="0" smtClean="0"/>
          </a:p>
          <a:p>
            <a:pPr>
              <a:buFont typeface="Courier New" pitchFamily="49" charset="0"/>
              <a:buChar char="o"/>
            </a:pPr>
            <a:r>
              <a:rPr lang="ru-RU" sz="8800" dirty="0" smtClean="0"/>
              <a:t>заболевания </a:t>
            </a:r>
            <a:r>
              <a:rPr lang="ru-RU" sz="8800" dirty="0" smtClean="0"/>
              <a:t>щитовидной железы у женщин</a:t>
            </a:r>
            <a:r>
              <a:rPr lang="ru-RU" sz="8800" dirty="0" smtClean="0"/>
              <a:t>.</a:t>
            </a:r>
            <a:endParaRPr lang="ru-RU" sz="8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543956" cy="6145932"/>
          </a:xfrm>
        </p:spPr>
        <p:txBody>
          <a:bodyPr/>
          <a:lstStyle/>
          <a:p>
            <a:pPr algn="ctr"/>
            <a:r>
              <a:rPr lang="ru-RU" dirty="0" smtClean="0"/>
              <a:t>Пищевые продукты по степени их опасности развития можно разделить на три группы: </a:t>
            </a:r>
            <a:r>
              <a:rPr lang="ru-RU" dirty="0" smtClean="0">
                <a:solidFill>
                  <a:srgbClr val="FF0000"/>
                </a:solidFill>
              </a:rPr>
              <a:t>Высокая степень опасности: 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молоко;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рыбные продукты;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куриные </a:t>
            </a:r>
            <a:r>
              <a:rPr lang="ru-RU" dirty="0" smtClean="0"/>
              <a:t>яйца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цитрусовые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мед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грибы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мясо курицы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/>
              <a:t>фрукты и ягоды красного цвета;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кофе</a:t>
            </a:r>
            <a:r>
              <a:rPr lang="ru-RU" dirty="0" smtClean="0"/>
              <a:t>;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острые </a:t>
            </a:r>
            <a:r>
              <a:rPr lang="ru-RU" dirty="0" smtClean="0"/>
              <a:t>приправы; </a:t>
            </a:r>
            <a:endParaRPr lang="ru-RU" dirty="0"/>
          </a:p>
        </p:txBody>
      </p:sp>
      <p:pic>
        <p:nvPicPr>
          <p:cNvPr id="58370" name="Picture 2" descr="http://xn----8sbdjfqy0cxa.xn--p1ai/upload/medialibrary/124/1240ded626fa0ee29844a710ed4302f5.jpg"/>
          <p:cNvPicPr>
            <a:picLocks noChangeAspect="1" noChangeArrowheads="1"/>
          </p:cNvPicPr>
          <p:nvPr/>
        </p:nvPicPr>
        <p:blipFill>
          <a:blip r:embed="rId2"/>
          <a:srcRect l="28435"/>
          <a:stretch>
            <a:fillRect/>
          </a:stretch>
        </p:blipFill>
        <p:spPr bwMode="auto">
          <a:xfrm>
            <a:off x="5572132" y="2000240"/>
            <a:ext cx="3571868" cy="3119436"/>
          </a:xfrm>
          <a:prstGeom prst="rect">
            <a:avLst/>
          </a:prstGeom>
          <a:noFill/>
        </p:spPr>
      </p:pic>
      <p:pic>
        <p:nvPicPr>
          <p:cNvPr id="58372" name="Picture 4" descr="http://xn----8sbdjfqy0cxa.xn--p1ai/upload/medialibrary/124/1240ded626fa0ee29844a710ed4302f5.jpg"/>
          <p:cNvPicPr>
            <a:picLocks noChangeAspect="1" noChangeArrowheads="1"/>
          </p:cNvPicPr>
          <p:nvPr/>
        </p:nvPicPr>
        <p:blipFill>
          <a:blip r:embed="rId2"/>
          <a:srcRect r="74553" b="31428"/>
          <a:stretch>
            <a:fillRect/>
          </a:stretch>
        </p:blipFill>
        <p:spPr bwMode="auto">
          <a:xfrm>
            <a:off x="4214810" y="2071678"/>
            <a:ext cx="1357322" cy="2286016"/>
          </a:xfrm>
          <a:prstGeom prst="rect">
            <a:avLst/>
          </a:prstGeom>
          <a:noFill/>
        </p:spPr>
      </p:pic>
      <p:pic>
        <p:nvPicPr>
          <p:cNvPr id="58376" name="Picture 8" descr="https://doublemonkeybusiness.co.uk/wp-content/uploads/2016/08/fruit-15408_1920-e14725867903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7" y="5214950"/>
            <a:ext cx="2143103" cy="142873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432511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E54A05"/>
                </a:solidFill>
              </a:rPr>
              <a:t>Средняя степень опасности: </a:t>
            </a:r>
            <a:endParaRPr lang="ru-RU" sz="4000" dirty="0" smtClean="0">
              <a:solidFill>
                <a:srgbClr val="E54A05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кукуруза</a:t>
            </a:r>
            <a:r>
              <a:rPr lang="ru-RU" sz="4000" dirty="0" smtClean="0"/>
              <a:t>; </a:t>
            </a:r>
            <a:endParaRPr lang="ru-RU" sz="4000" dirty="0" smtClean="0"/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абрикос;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 </a:t>
            </a:r>
            <a:r>
              <a:rPr lang="ru-RU" sz="4000" dirty="0" smtClean="0"/>
              <a:t>персик; </a:t>
            </a:r>
            <a:endParaRPr lang="ru-RU" sz="4000" dirty="0" smtClean="0"/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мясо </a:t>
            </a:r>
            <a:r>
              <a:rPr lang="ru-RU" sz="4000" dirty="0" smtClean="0"/>
              <a:t>свиньи, кролика, индейки; </a:t>
            </a:r>
            <a:endParaRPr lang="ru-RU" sz="4000" dirty="0" smtClean="0"/>
          </a:p>
          <a:p>
            <a:pPr>
              <a:buFont typeface="Wingdings" pitchFamily="2" charset="2"/>
              <a:buChar char="v"/>
            </a:pPr>
            <a:r>
              <a:rPr lang="ru-RU" sz="4000" dirty="0" smtClean="0"/>
              <a:t>рис</a:t>
            </a:r>
            <a:r>
              <a:rPr lang="ru-RU" sz="4000" dirty="0" smtClean="0"/>
              <a:t>; </a:t>
            </a:r>
            <a:endParaRPr lang="ru-RU" sz="4000" dirty="0"/>
          </a:p>
        </p:txBody>
      </p:sp>
      <p:pic>
        <p:nvPicPr>
          <p:cNvPr id="57346" name="Picture 2" descr="https://healthok.ru/wp-content/uploads/2017/12/6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857760"/>
            <a:ext cx="2428892" cy="185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8" name="Picture 4" descr="http://www.1000listnik.ru/wp-content/uploads/2016/03/56e13fa957c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000108"/>
            <a:ext cx="2357454" cy="1774556"/>
          </a:xfrm>
          <a:prstGeom prst="rect">
            <a:avLst/>
          </a:prstGeom>
          <a:noFill/>
        </p:spPr>
      </p:pic>
      <p:pic>
        <p:nvPicPr>
          <p:cNvPr id="57350" name="Picture 6" descr="http://infosmi.net/images/stories/articles/2014/Zdorovie/06-2014/08/apriko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071546"/>
            <a:ext cx="2357454" cy="1662005"/>
          </a:xfrm>
          <a:prstGeom prst="rect">
            <a:avLst/>
          </a:prstGeom>
          <a:noFill/>
        </p:spPr>
      </p:pic>
      <p:pic>
        <p:nvPicPr>
          <p:cNvPr id="57352" name="Picture 8" descr="https://vzboltay.com/uploads/posts/2015-03/1425831811_peach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678188"/>
            <a:ext cx="2857488" cy="1419219"/>
          </a:xfrm>
          <a:prstGeom prst="rect">
            <a:avLst/>
          </a:prstGeom>
          <a:noFill/>
        </p:spPr>
      </p:pic>
      <p:pic>
        <p:nvPicPr>
          <p:cNvPr id="57354" name="Picture 10" descr="http://xn--80akhbn8afi6b1c.xn--p1ai/wp-content/uploads/2015/12/%D1%81%D0%B2%D0%B5%D0%B6%D0%B5%D0%B5-%D0%BC%D1%8F%D1%81%D0%B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429132"/>
            <a:ext cx="3269449" cy="206214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325112"/>
          </a:xfrm>
        </p:spPr>
        <p:txBody>
          <a:bodyPr/>
          <a:lstStyle/>
          <a:p>
            <a:pPr fontAlgn="base">
              <a:buNone/>
            </a:pPr>
            <a:r>
              <a:rPr lang="ru-RU" sz="3600" dirty="0" smtClean="0">
                <a:solidFill>
                  <a:srgbClr val="00B050"/>
                </a:solidFill>
              </a:rPr>
              <a:t>Слабая степень опасности: </a:t>
            </a:r>
            <a:endParaRPr lang="ru-RU" sz="3600" dirty="0" smtClean="0">
              <a:solidFill>
                <a:srgbClr val="00B050"/>
              </a:solidFill>
            </a:endParaRPr>
          </a:p>
          <a:p>
            <a:pPr fontAlgn="base">
              <a:buFont typeface="Wingdings" pitchFamily="2" charset="2"/>
              <a:buChar char="v"/>
            </a:pPr>
            <a:r>
              <a:rPr lang="ru-RU" sz="3600" dirty="0" smtClean="0"/>
              <a:t>кабачок;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 smtClean="0"/>
              <a:t>слива; </a:t>
            </a:r>
            <a:endParaRPr lang="ru-RU" sz="3600" dirty="0" smtClean="0"/>
          </a:p>
          <a:p>
            <a:pPr fontAlgn="base">
              <a:buFont typeface="Wingdings" pitchFamily="2" charset="2"/>
              <a:buChar char="v"/>
            </a:pPr>
            <a:r>
              <a:rPr lang="ru-RU" sz="3600" dirty="0" smtClean="0"/>
              <a:t>яблоко;</a:t>
            </a:r>
          </a:p>
          <a:p>
            <a:pPr fontAlgn="base">
              <a:buFont typeface="Wingdings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 smtClean="0"/>
              <a:t>крыжовник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6322" name="Picture 2" descr="https://ayamama.ru/wp-content/uploads/2017/05/kabachk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357298"/>
            <a:ext cx="2643175" cy="1982382"/>
          </a:xfrm>
          <a:prstGeom prst="rect">
            <a:avLst/>
          </a:prstGeom>
          <a:noFill/>
        </p:spPr>
      </p:pic>
      <p:pic>
        <p:nvPicPr>
          <p:cNvPr id="56324" name="Picture 4" descr="http://www.xn--80alicweiok2fyb.xn--p1ai/upload/resizer2/12/957/95780df82a43d57db1aeab132ad83b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00174"/>
            <a:ext cx="2952640" cy="1897384"/>
          </a:xfrm>
          <a:prstGeom prst="rect">
            <a:avLst/>
          </a:prstGeom>
          <a:noFill/>
        </p:spPr>
      </p:pic>
      <p:pic>
        <p:nvPicPr>
          <p:cNvPr id="56328" name="Picture 8" descr="https://mmedia.ozone.ru/multimedia/10214290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000504"/>
            <a:ext cx="3000396" cy="2536244"/>
          </a:xfrm>
          <a:prstGeom prst="rect">
            <a:avLst/>
          </a:prstGeom>
          <a:noFill/>
        </p:spPr>
      </p:pic>
      <p:pic>
        <p:nvPicPr>
          <p:cNvPr id="56330" name="Picture 10" descr="https://im0-tub-by.yandex.net/i?id=3c2a7ec88051cc4aa409586e54b107d9&amp;n=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71942"/>
            <a:ext cx="3824252" cy="254153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929718" cy="65722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990099"/>
                </a:solidFill>
              </a:rPr>
              <a:t>Профилактика позволяет </a:t>
            </a:r>
            <a:r>
              <a:rPr lang="ru-RU" dirty="0" smtClean="0">
                <a:solidFill>
                  <a:srgbClr val="990099"/>
                </a:solidFill>
              </a:rPr>
              <a:t>человеку избежать заболевания: </a:t>
            </a:r>
            <a:endParaRPr lang="ru-RU" dirty="0" smtClean="0">
              <a:solidFill>
                <a:srgbClr val="990099"/>
              </a:solidFill>
            </a:endParaRPr>
          </a:p>
          <a:p>
            <a:pPr marL="624078" indent="-514350">
              <a:buFont typeface="+mj-lt"/>
              <a:buAutoNum type="alphaLcPeriod"/>
            </a:pPr>
            <a:r>
              <a:rPr lang="ru-RU" dirty="0" smtClean="0"/>
              <a:t>первичная </a:t>
            </a:r>
            <a:r>
              <a:rPr lang="ru-RU" dirty="0" smtClean="0"/>
              <a:t>профилактика должна проводиться еще во время беременности и кормления грудью</a:t>
            </a:r>
            <a:r>
              <a:rPr lang="ru-RU" dirty="0" smtClean="0"/>
              <a:t>;</a:t>
            </a:r>
          </a:p>
          <a:p>
            <a:pPr marL="624078" indent="-514350">
              <a:buFont typeface="+mj-lt"/>
              <a:buAutoNum type="alphaLcPeriod"/>
            </a:pPr>
            <a:r>
              <a:rPr lang="ru-RU" dirty="0" smtClean="0"/>
              <a:t> </a:t>
            </a:r>
            <a:r>
              <a:rPr lang="ru-RU" dirty="0" smtClean="0"/>
              <a:t>также необходимо кормить ребенка грудным молоком не меньше полгода; </a:t>
            </a:r>
            <a:endParaRPr lang="ru-RU" dirty="0" smtClean="0"/>
          </a:p>
          <a:p>
            <a:pPr marL="624078" indent="-514350">
              <a:buFont typeface="+mj-lt"/>
              <a:buAutoNum type="alphaLcPeriod"/>
            </a:pPr>
            <a:r>
              <a:rPr lang="ru-RU" dirty="0" smtClean="0"/>
              <a:t>нельзя </a:t>
            </a:r>
            <a:r>
              <a:rPr lang="ru-RU" dirty="0" smtClean="0"/>
              <a:t>употреблять лекарственные препараты без назначения врача</a:t>
            </a:r>
            <a:r>
              <a:rPr lang="ru-RU" dirty="0" smtClean="0"/>
              <a:t>;</a:t>
            </a:r>
          </a:p>
          <a:p>
            <a:pPr marL="624078" indent="-514350">
              <a:buFont typeface="+mj-lt"/>
              <a:buAutoNum type="alphaLcPeriod"/>
            </a:pPr>
            <a:r>
              <a:rPr lang="ru-RU" dirty="0" smtClean="0"/>
              <a:t> </a:t>
            </a:r>
            <a:r>
              <a:rPr lang="ru-RU" dirty="0" smtClean="0"/>
              <a:t>следует придерживаться </a:t>
            </a:r>
            <a:r>
              <a:rPr lang="ru-RU" dirty="0" err="1" smtClean="0"/>
              <a:t>гипоаллергенной</a:t>
            </a:r>
            <a:r>
              <a:rPr lang="ru-RU" dirty="0" smtClean="0"/>
              <a:t> диеты.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106</TotalTime>
  <Words>404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Альтернативные способы лечения аллергии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dcterms:created xsi:type="dcterms:W3CDTF">2018-07-03T15:58:51Z</dcterms:created>
  <dcterms:modified xsi:type="dcterms:W3CDTF">2018-07-03T17:45:13Z</dcterms:modified>
</cp:coreProperties>
</file>